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9" r:id="rId4"/>
    <p:sldId id="260" r:id="rId5"/>
    <p:sldId id="261" r:id="rId6"/>
    <p:sldId id="280" r:id="rId7"/>
    <p:sldId id="274" r:id="rId8"/>
    <p:sldId id="265" r:id="rId9"/>
    <p:sldId id="267" r:id="rId10"/>
    <p:sldId id="269" r:id="rId11"/>
    <p:sldId id="268" r:id="rId12"/>
    <p:sldId id="263" r:id="rId13"/>
    <p:sldId id="275" r:id="rId14"/>
    <p:sldId id="276" r:id="rId15"/>
    <p:sldId id="271" r:id="rId16"/>
    <p:sldId id="278" r:id="rId17"/>
    <p:sldId id="279" r:id="rId18"/>
    <p:sldId id="258" r:id="rId1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0867" autoAdjust="0"/>
    <p:restoredTop sz="94660"/>
  </p:normalViewPr>
  <p:slideViewPr>
    <p:cSldViewPr>
      <p:cViewPr>
        <p:scale>
          <a:sx n="100" d="100"/>
          <a:sy n="100" d="100"/>
        </p:scale>
        <p:origin x="-2190" y="-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ый треугольник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Заголовок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7" name="Подзаголовок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grpSp>
        <p:nvGrpSpPr>
          <p:cNvPr id="2" name="Группа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Полилиния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8" name="Полилиния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11" name="Полилиния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 dirty="0"/>
            </a:p>
          </p:txBody>
        </p:sp>
        <p:cxnSp>
          <p:nvCxnSpPr>
            <p:cNvPr id="12" name="Прямая соединительная линия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Дата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19" name="Нижний колонтитул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ru-RU" dirty="0"/>
          </a:p>
        </p:txBody>
      </p:sp>
      <p:sp>
        <p:nvSpPr>
          <p:cNvPr id="27" name="Номер слайда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Нашивка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8" name="Нашивка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ru-RU" dirty="0" smtClean="0"/>
              <a:t>Вставка рисунка</a:t>
            </a:r>
            <a:endParaRPr kumimoji="0" lang="en-US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8" name="Полилиния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9" name="Полилиния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0" name="Прямоугольный треугольник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Нашивка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13" name="Нашивка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олилиния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2" name="Полилиния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4" name="Прямоугольный треугольник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0" name="Текст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0" name="Дата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B106E36-FD25-4E2D-B0AA-010F637433A0}" type="datetimeFigureOut">
              <a:rPr lang="ru-RU" smtClean="0"/>
              <a:pPr/>
              <a:t>13.10.2023</a:t>
            </a:fld>
            <a:endParaRPr lang="ru-RU" dirty="0"/>
          </a:p>
        </p:txBody>
      </p:sp>
      <p:sp>
        <p:nvSpPr>
          <p:cNvPr id="22" name="Нижний колонтитул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ru-RU" dirty="0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9ZwCLNAW4A" TargetMode="External"/><Relationship Id="rId2" Type="http://schemas.openxmlformats.org/officeDocument/2006/relationships/hyperlink" Target="https://www.youtube.com/watch?v=GhoJmuM0MC0&amp;t=128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2714620"/>
            <a:ext cx="9358346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i="1" dirty="0" smtClean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Тема:  </a:t>
            </a:r>
            <a:r>
              <a:rPr lang="ru-RU" sz="3200" i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itchFamily="18" charset="-52"/>
              </a:rPr>
              <a:t>Модернізація основних компонентів системного блоку персонального комп</a:t>
            </a:r>
            <a:r>
              <a:rPr lang="en-US" sz="3200" i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itchFamily="18" charset="-52"/>
              </a:rPr>
              <a:t>’</a:t>
            </a:r>
            <a:r>
              <a:rPr lang="ru-RU" sz="3200" i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itchFamily="18" charset="-52"/>
              </a:rPr>
              <a:t>ютера. </a:t>
            </a:r>
          </a:p>
          <a:p>
            <a:pPr algn="ctr"/>
            <a:r>
              <a:rPr lang="ru-RU" sz="3600" i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SchbkCyrill BT" pitchFamily="18" charset="-52"/>
              </a:rPr>
              <a:t>Оновлення та налаштування материнської плати.</a:t>
            </a:r>
            <a:endParaRPr lang="uk-UA" sz="3600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SchbkCyrill BT" pitchFamily="18" charset="-52"/>
            </a:endParaRPr>
          </a:p>
        </p:txBody>
      </p:sp>
      <p:pic>
        <p:nvPicPr>
          <p:cNvPr id="1026" name="Picture 2" descr="Які пристрої комп'ютера розміщуються всередині системного блока? - YouTube"/>
          <p:cNvPicPr>
            <a:picLocks noChangeAspect="1" noChangeArrowheads="1"/>
          </p:cNvPicPr>
          <p:nvPr/>
        </p:nvPicPr>
        <p:blipFill>
          <a:blip r:embed="rId2"/>
          <a:srcRect l="4771" t="10742" r="8162"/>
          <a:stretch>
            <a:fillRect/>
          </a:stretch>
        </p:blipFill>
        <p:spPr bwMode="auto">
          <a:xfrm>
            <a:off x="214282" y="0"/>
            <a:ext cx="4197356" cy="25717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30" name="Picture 6" descr="https://svitppt.com.ua/images/8/7157/960/img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43504" y="142852"/>
            <a:ext cx="3335411" cy="22946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00034" y="214290"/>
            <a:ext cx="828680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	Гнізда під ОЗП.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 правило, кількість варіюється в межах від 1 до 4 роз'ємів. Краще підбирати варіант мінімум з двома слотами: так можна активувати багатоканальний режим і підвищити продуктивність. Вибираючи материнку, варто звернути увагу на те, який об'єм оператіви вона підтримує. </a:t>
            </a:r>
            <a:endParaRPr lang="uk-UA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Рисунок 4"/>
          <p:cNvPicPr/>
          <p:nvPr/>
        </p:nvPicPr>
        <p:blipFill>
          <a:blip r:embed="rId2"/>
          <a:srcRect l="15909" t="27652" r="54211" b="15530"/>
          <a:stretch>
            <a:fillRect/>
          </a:stretch>
        </p:blipFill>
        <p:spPr bwMode="auto">
          <a:xfrm>
            <a:off x="857224" y="1714488"/>
            <a:ext cx="3857652" cy="3857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/>
          <p:cNvSpPr/>
          <p:nvPr/>
        </p:nvSpPr>
        <p:spPr>
          <a:xfrm>
            <a:off x="2214546" y="5500702"/>
            <a:ext cx="57150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Материнская плата серверная ASUS Z10PR-D16</a:t>
            </a:r>
            <a:endParaRPr lang="ru-RU" b="1" dirty="0"/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85720" y="285728"/>
            <a:ext cx="85725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uk-UA" b="1" dirty="0" err="1" smtClean="0">
                <a:latin typeface="Times New Roman" pitchFamily="18" charset="0"/>
                <a:cs typeface="Times New Roman" pitchFamily="18" charset="0"/>
              </a:rPr>
              <a:t>Слоти</a:t>
            </a:r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PCI </a:t>
            </a:r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і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PCI Express. 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Перший варіант потрібен для під'єднання аудіоінтерфейсу, ТВ-тюнерів і інших компонентів, яким не потрібна висока швидкість. Другий – спритніше, тому призначений для більш вимогливих елементів, наприклад, дискретних графічних адаптерів</a:t>
            </a:r>
            <a:r>
              <a:rPr lang="uk-UA" dirty="0" smtClean="0"/>
              <a:t>.</a:t>
            </a:r>
            <a:endParaRPr lang="uk-UA" dirty="0"/>
          </a:p>
        </p:txBody>
      </p:sp>
      <p:pic>
        <p:nvPicPr>
          <p:cNvPr id="5" name="Рисунок 4"/>
          <p:cNvPicPr/>
          <p:nvPr/>
        </p:nvPicPr>
        <p:blipFill>
          <a:blip r:embed="rId2"/>
          <a:srcRect l="12068" t="29545" r="51009" b="20833"/>
          <a:stretch>
            <a:fillRect/>
          </a:stretch>
        </p:blipFill>
        <p:spPr bwMode="auto">
          <a:xfrm>
            <a:off x="285720" y="1500174"/>
            <a:ext cx="3873527" cy="331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/>
          <p:cNvSpPr/>
          <p:nvPr/>
        </p:nvSpPr>
        <p:spPr>
          <a:xfrm>
            <a:off x="142844" y="4714884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uk-UA" b="1" dirty="0" smtClean="0"/>
              <a:t>Відеокарта </a:t>
            </a:r>
            <a:r>
              <a:rPr lang="en-US" b="1" dirty="0" smtClean="0"/>
              <a:t>AFOX Geforce GT730 2GB DDR3 (AF730-2048D3L6)</a:t>
            </a:r>
            <a:endParaRPr lang="en-US" b="1" dirty="0"/>
          </a:p>
        </p:txBody>
      </p:sp>
      <p:pic>
        <p:nvPicPr>
          <p:cNvPr id="7" name="Рисунок 6"/>
          <p:cNvPicPr/>
          <p:nvPr/>
        </p:nvPicPr>
        <p:blipFill>
          <a:blip r:embed="rId3"/>
          <a:srcRect l="9683" t="26136" r="49729" b="23864"/>
          <a:stretch>
            <a:fillRect/>
          </a:stretch>
        </p:blipFill>
        <p:spPr bwMode="auto">
          <a:xfrm>
            <a:off x="5429256" y="1643050"/>
            <a:ext cx="3214710" cy="29289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Прямоугольник 7"/>
          <p:cNvSpPr/>
          <p:nvPr/>
        </p:nvSpPr>
        <p:spPr>
          <a:xfrm>
            <a:off x="4714876" y="4357694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uk-UA" b="1" dirty="0" smtClean="0"/>
              <a:t>Відеокарта </a:t>
            </a:r>
            <a:r>
              <a:rPr lang="en-US" b="1" dirty="0" smtClean="0"/>
              <a:t>ASUS GeForce GT 730 2GB GDDR5 (GT730-SL-2GD5-BRK)</a:t>
            </a:r>
            <a:endParaRPr lang="en-US" b="1" dirty="0"/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42844" y="285728"/>
            <a:ext cx="8501122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 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SATA, M2, IDE </a:t>
            </a:r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порти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 для жорстких і твердотільних дисків, оптичних приводів.</a:t>
            </a:r>
          </a:p>
          <a:p>
            <a:pPr>
              <a:lnSpc>
                <a:spcPct val="150000"/>
              </a:lnSpc>
            </a:pPr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  Зовнішні роз'єми 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- виходи на навушники і мікрофон, в інтернет, на монітор,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USB.</a:t>
            </a:r>
          </a:p>
          <a:p>
            <a:pPr>
              <a:lnSpc>
                <a:spcPct val="150000"/>
              </a:lnSpc>
            </a:pPr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  Входи для живлення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 безпосередньо материнки, ЦП і охолодження.</a:t>
            </a:r>
            <a:endParaRPr lang="uk-UA" dirty="0"/>
          </a:p>
        </p:txBody>
      </p:sp>
      <p:pic>
        <p:nvPicPr>
          <p:cNvPr id="4" name="Рисунок 3"/>
          <p:cNvPicPr/>
          <p:nvPr/>
        </p:nvPicPr>
        <p:blipFill>
          <a:blip r:embed="rId2" cstate="print"/>
          <a:srcRect l="16550" t="18939" r="52930" b="28409"/>
          <a:stretch>
            <a:fillRect/>
          </a:stretch>
        </p:blipFill>
        <p:spPr bwMode="auto">
          <a:xfrm>
            <a:off x="642910" y="2214554"/>
            <a:ext cx="1862002" cy="18157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Прямоугольник 4"/>
          <p:cNvSpPr/>
          <p:nvPr/>
        </p:nvSpPr>
        <p:spPr>
          <a:xfrm>
            <a:off x="642910" y="414338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uk-UA" b="1" dirty="0" smtClean="0"/>
              <a:t>Вентилятор для корпуса </a:t>
            </a:r>
            <a:r>
              <a:rPr lang="en-US" b="1" dirty="0" smtClean="0"/>
              <a:t>CHIEFTEC Thermal Killer AF-0825S (AF-0825S)</a:t>
            </a:r>
            <a:endParaRPr lang="en-US" b="1" dirty="0"/>
          </a:p>
        </p:txBody>
      </p:sp>
      <p:pic>
        <p:nvPicPr>
          <p:cNvPr id="6" name="Рисунок 5"/>
          <p:cNvPicPr/>
          <p:nvPr/>
        </p:nvPicPr>
        <p:blipFill>
          <a:blip r:embed="rId3" cstate="print"/>
          <a:srcRect l="14728" t="29167" r="54211" b="17424"/>
          <a:stretch>
            <a:fillRect/>
          </a:stretch>
        </p:blipFill>
        <p:spPr bwMode="auto">
          <a:xfrm>
            <a:off x="5715008" y="2000240"/>
            <a:ext cx="1907177" cy="1841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572000" y="492919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uk-UA" b="1" dirty="0" smtClean="0"/>
              <a:t>Процессорный кулер </a:t>
            </a:r>
            <a:r>
              <a:rPr lang="en-US" b="1" dirty="0" smtClean="0"/>
              <a:t>Silver Stone ARGON AR12-RGB (SST-AR12-RGB)</a:t>
            </a:r>
            <a:endParaRPr lang="en-US" b="1" dirty="0"/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14282" y="214290"/>
            <a:ext cx="864399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     Положення при установці, кількість пристроїв, що підключаються, тип роз'ємів і багато іншого визначається форматом системної плати. </a:t>
            </a:r>
          </a:p>
          <a:p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Материнські плати бувають різних форматів. Ось найпоширеніші: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Mini ITX.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Micro ATX (mATX).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ATX.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42812" y="2071678"/>
            <a:ext cx="878690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    Найкомпактніша плата —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Mini ITX, 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йде з інтегрованим процесором, рідко коли використовується при самостійному зборі комп'ютера. </a:t>
            </a:r>
          </a:p>
          <a:p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    Наступна за розміром —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mATX. 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Відмінна плата для офісного або домашнього робочого комп'ютера. </a:t>
            </a:r>
          </a:p>
          <a:p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ATX   — 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найбільша і функціональна плата, до неї можна підключити набагато більше пристроїв. Підходить для професійних робочих комп'ютерів (для дизайну, програмування, роботи з відео ) та ігрових системників. </a:t>
            </a:r>
          </a:p>
          <a:p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    Якщо ви самостійно збираєте комп'ютер, краще спочатку придбайте відповідну системну плату 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, а потім   — системний блок, до якого увійде і вона, і всі додаткові підключаються елементи.</a:t>
            </a:r>
            <a:endParaRPr lang="uk-UA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3"/>
          <p:cNvSpPr>
            <a:spLocks noChangeArrowheads="1"/>
          </p:cNvSpPr>
          <p:nvPr/>
        </p:nvSpPr>
        <p:spPr bwMode="auto">
          <a:xfrm>
            <a:off x="142844" y="0"/>
            <a:ext cx="8858280" cy="295465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sz="16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Times New Roman" pitchFamily="18" charset="0"/>
                <a:cs typeface="Times New Roman" pitchFamily="18" charset="0"/>
              </a:rPr>
              <a:t>Мікросхема BIOS на системній платі</a:t>
            </a:r>
            <a:endParaRPr lang="uk-UA" sz="1600" dirty="0" smtClean="0">
              <a:solidFill>
                <a:srgbClr val="151515"/>
              </a:solidFill>
              <a:latin typeface="Times New Roman" pitchFamily="18" charset="0"/>
              <a:cs typeface="Times New Roman" pitchFamily="18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uk-UA" sz="1600" dirty="0" smtClean="0">
                <a:solidFill>
                  <a:srgbClr val="151515"/>
                </a:solidFill>
                <a:latin typeface="Times New Roman" pitchFamily="18" charset="0"/>
                <a:cs typeface="Times New Roman" pitchFamily="18" charset="0"/>
              </a:rPr>
              <a:t>	BIOS</a:t>
            </a:r>
            <a:r>
              <a:rPr lang="uk-UA" sz="1600" dirty="0" smtClean="0">
                <a:latin typeface="Times New Roman" pitchFamily="18" charset="0"/>
                <a:cs typeface="Times New Roman" pitchFamily="18" charset="0"/>
              </a:rPr>
              <a:t>– набір впаяних в чіп на материнській платі мікропрограм. Підсистема відповідає за активацію компонентів, перевіряє їх придатність до роботи, після чого спеціальне програмне забезпечення  включає операційну, яка також отримує команду від БІОС.</a:t>
            </a:r>
            <a:endParaRPr kumimoji="0" lang="uk-UA" sz="1600" b="0" i="0" u="none" strike="noStrike" cap="none" normalizeH="0" baseline="0" dirty="0" smtClean="0">
              <a:ln>
                <a:noFill/>
              </a:ln>
              <a:solidFill>
                <a:srgbClr val="151515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cs typeface="Times New Roman" pitchFamily="18" charset="0"/>
              </a:rPr>
              <a:t>	Після того, як ви натиснули на кнопку ПУСК на своєму комп'ютері, він першим ділом звертається до BIOS.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sz="1600" b="1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cs typeface="Times New Roman" pitchFamily="18" charset="0"/>
              </a:rPr>
              <a:t>	Це — найважливіша мікросхема, яка встановлюється на материнську плату. </a:t>
            </a:r>
            <a:r>
              <a:rPr kumimoji="0" lang="uk-UA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cs typeface="Times New Roman" pitchFamily="18" charset="0"/>
              </a:rPr>
              <a:t>Так, ті білі написи, які пробігаються по екрану вашого комп'ютера, демонструють роботу мікросхеми BIOS. Вона перевіряє працездатність всіх систем, зв'язується з підключеними пристроями (монітором, клавіатурою, мишею і іншими зовнішніми пристроями). </a:t>
            </a:r>
            <a:r>
              <a:rPr kumimoji="0" lang="uk-UA" sz="1600" b="1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cs typeface="Times New Roman" pitchFamily="18" charset="0"/>
              </a:rPr>
              <a:t>Робота BIOS-а не припиняється до моменту виключення.</a:t>
            </a:r>
            <a:endParaRPr kumimoji="0" lang="uk-UA" sz="1600" b="0" i="0" u="none" strike="noStrike" cap="none" normalizeH="0" baseline="0" dirty="0" smtClean="0">
              <a:ln>
                <a:noFill/>
              </a:ln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sz="1000" b="0" i="0" u="none" strike="noStrike" cap="none" normalizeH="0" baseline="0" dirty="0" smtClean="0">
                <a:ln>
                  <a:noFill/>
                </a:ln>
                <a:effectLst/>
                <a:latin typeface="Arial" pitchFamily="34" charset="0"/>
                <a:cs typeface="Arial" pitchFamily="34" charset="0"/>
              </a:rPr>
              <a:t>  </a:t>
            </a:r>
            <a:endParaRPr kumimoji="0" lang="uk-UA" sz="229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24" name="Picture 4" descr="BIOS на материнській платі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00364" y="2928934"/>
            <a:ext cx="5715040" cy="36385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14282" y="142852"/>
            <a:ext cx="878687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       В меню підсистеми користувач може змінити різноманітні параметри, наприклад,  вказати завантажувальний диск. Материнка запам'ятовує зміни.</a:t>
            </a:r>
          </a:p>
          <a:p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       Цей екран можна викликати, поки ще не запустилася ОС, використовуючи відповідну кнопку на клавіатурі. На різних пристроях вона відрізняється.</a:t>
            </a:r>
          </a:p>
          <a:p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В сучасних моделях  материнських плат з'явився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UEFI. 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Він є вдосконаленим варіантом підсистеми.</a:t>
            </a:r>
          </a:p>
          <a:p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       Він може працювати в 32- і 64-бітному режимах. У нього більше, ніж у БІОС, адресний простір, що прискорює завантаження. Меню привабливіше і зрозуміло, а можливості налаштування ширше. За меню можна комфортно переміщатися, використовуючи мишу, а не кнопки.</a:t>
            </a:r>
            <a:endParaRPr lang="uk-UA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2" descr="bio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86116" y="3786190"/>
            <a:ext cx="5374644" cy="28575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57158" y="214291"/>
            <a:ext cx="821537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                                </a:t>
            </a:r>
            <a:r>
              <a:rPr lang="ru-RU" b="1" dirty="0" smtClean="0">
                <a:latin typeface="Times New Roman" pitchFamily="18" charset="0"/>
                <a:cs typeface="Times New Roman" pitchFamily="18" charset="0"/>
              </a:rPr>
              <a:t>Шини на материнській платі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        Всі дані між компонентами, встановленими на материнській платі, повинні якось передаватися, щоб комп'ютер взагалі функціонував. Для цього і використовуються шини — </a:t>
            </a:r>
            <a:r>
              <a:rPr lang="ru-RU" b="1" dirty="0" smtClean="0">
                <a:latin typeface="Times New Roman" pitchFamily="18" charset="0"/>
                <a:cs typeface="Times New Roman" pitchFamily="18" charset="0"/>
              </a:rPr>
              <a:t>групи провідників, по яких пересилаються команди від одного компонента до іншого.</a:t>
            </a:r>
          </a:p>
          <a:p>
            <a:r>
              <a:rPr lang="uk-UA" i="1" dirty="0" smtClean="0">
                <a:latin typeface="Times New Roman" pitchFamily="18" charset="0"/>
                <a:cs typeface="Times New Roman" pitchFamily="18" charset="0"/>
              </a:rPr>
              <a:t>          Говорячи просто, це набір зібраних в пучок електропроводів, які з'єднують між собою елементи комп'ютера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          ЗАЛЕЖНО від методу, згідно з яким шини передають інформації, вони бувають послідовними і паралельними.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5842" name="Picture 2" descr="Шини на материнській платі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3108" y="2857496"/>
            <a:ext cx="5715000" cy="328612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42844" y="214290"/>
            <a:ext cx="871543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       У шин системної плати різний функціонал. Основна передача даних здійснюється по адресній шині, яка вважається основною. </a:t>
            </a:r>
            <a:r>
              <a:rPr lang="ru-RU" b="1" dirty="0" smtClean="0">
                <a:latin typeface="Times New Roman" pitchFamily="18" charset="0"/>
                <a:cs typeface="Times New Roman" pitchFamily="18" charset="0"/>
              </a:rPr>
              <a:t>Шини, що зв'язують процесор з оперативною пам'яттю, формують одну загальну, по частоті якої можна судити про швидкість системної плати. 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Пропускна здатність шин — важливий параметр, на який варто звертати увагу при виборі системної плати для складання власного комп'ютера. Інші шини дозволяють підключати сторонні пристрої і розширювати можливості всього комп'ютера</a:t>
            </a:r>
            <a:r>
              <a:rPr lang="ru-RU" dirty="0" smtClean="0"/>
              <a:t>.</a:t>
            </a:r>
            <a:endParaRPr lang="uk-UA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85720" y="2357430"/>
            <a:ext cx="828680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uk-UA" b="1" i="1" dirty="0" smtClean="0">
                <a:latin typeface="Times New Roman" pitchFamily="18" charset="0"/>
                <a:cs typeface="Times New Roman" pitchFamily="18" charset="0"/>
              </a:rPr>
              <a:t>Тобто в залежності  від з'єднання з комплектуючими бувають:</a:t>
            </a:r>
            <a:endParaRPr lang="uk-UA" i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50000"/>
              </a:lnSpc>
            </a:pP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1. Внутрішні – служать для з'єднання процесора з основними елементами ПК.</a:t>
            </a:r>
          </a:p>
          <a:p>
            <a:pPr>
              <a:lnSpc>
                <a:spcPct val="150000"/>
              </a:lnSpc>
            </a:pP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2. Введення/виведення – для периферії. Такі варіанти приєднуються в внутрішнього провідника через мікросхеми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CPU – 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міст</a:t>
            </a:r>
            <a:endParaRPr lang="uk-UA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2" descr=" ASUS TUF_X299_MARK_1 с активным охлаждением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86314" y="4071942"/>
            <a:ext cx="3643338" cy="24077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Прямоугольник 6"/>
          <p:cNvSpPr/>
          <p:nvPr/>
        </p:nvSpPr>
        <p:spPr>
          <a:xfrm>
            <a:off x="3000364" y="6286520"/>
            <a:ext cx="58579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1600" b="1" dirty="0" smtClean="0"/>
              <a:t>Материнская плата </a:t>
            </a:r>
            <a:r>
              <a:rPr lang="en-US" sz="1600" b="1" dirty="0" smtClean="0"/>
              <a:t>ASUS TUF_X299_MARK_1</a:t>
            </a:r>
            <a:endParaRPr lang="en-US" sz="1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857224" y="1214422"/>
            <a:ext cx="72152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2"/>
              </a:rPr>
              <a:t>https://www.youtube.com/watch?v=GhoJmuM0MC0&amp;t=128s</a:t>
            </a:r>
            <a:endParaRPr lang="uk-UA" dirty="0" smtClean="0"/>
          </a:p>
          <a:p>
            <a:endParaRPr lang="uk-UA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57158" y="428604"/>
            <a:ext cx="83582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b="1" dirty="0" smtClean="0">
                <a:latin typeface="Times New Roman" pitchFamily="18" charset="0"/>
                <a:cs typeface="Times New Roman" pitchFamily="18" charset="0"/>
              </a:rPr>
              <a:t>Відеоматеріал до уроку: Ремонт материнских плат для початківців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857224" y="2857496"/>
            <a:ext cx="62865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https://www.youtube.com/watch?v=L9ZwCLNAW4A</a:t>
            </a:r>
            <a:endParaRPr lang="en-US" dirty="0" smtClean="0"/>
          </a:p>
          <a:p>
            <a:endParaRPr lang="uk-UA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428596" y="2000240"/>
            <a:ext cx="82868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>
                <a:latin typeface="Times New Roman" pitchFamily="18" charset="0"/>
                <a:cs typeface="Times New Roman" pitchFamily="18" charset="0"/>
              </a:rPr>
              <a:t>2. Відеоматеріал  до уроку: Збір комп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’</a:t>
            </a:r>
            <a:r>
              <a:rPr lang="ru-RU" b="1" dirty="0" smtClean="0">
                <a:latin typeface="Times New Roman" pitchFamily="18" charset="0"/>
                <a:cs typeface="Times New Roman" pitchFamily="18" charset="0"/>
              </a:rPr>
              <a:t>ютера самостійно. 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28596" y="1571612"/>
            <a:ext cx="8543956" cy="4525963"/>
          </a:xfrm>
        </p:spPr>
        <p:txBody>
          <a:bodyPr/>
          <a:lstStyle/>
          <a:p>
            <a:r>
              <a:rPr lang="uk-UA" dirty="0" smtClean="0">
                <a:solidFill>
                  <a:schemeClr val="accent5">
                    <a:lumMod val="50000"/>
                  </a:schemeClr>
                </a:solidFill>
                <a:latin typeface="CentSchbkCyrill BT" pitchFamily="18" charset="-52"/>
                <a:cs typeface="Calibri" pitchFamily="34" charset="0"/>
              </a:rPr>
              <a:t>Дати визначення </a:t>
            </a:r>
            <a:r>
              <a:rPr lang="uk-UA" i="1" dirty="0" smtClean="0">
                <a:solidFill>
                  <a:schemeClr val="accent5">
                    <a:lumMod val="50000"/>
                  </a:schemeClr>
                </a:solidFill>
                <a:latin typeface="CentSchbkCyrill BT" pitchFamily="18" charset="-52"/>
                <a:cs typeface="Calibri" pitchFamily="34" charset="0"/>
              </a:rPr>
              <a:t>“</a:t>
            </a:r>
            <a:r>
              <a:rPr lang="uk-UA" b="1" i="1" dirty="0" smtClean="0">
                <a:solidFill>
                  <a:schemeClr val="accent5">
                    <a:lumMod val="50000"/>
                  </a:schemeClr>
                </a:solidFill>
                <a:latin typeface="CentSchbkCyrill BT" pitchFamily="18" charset="-52"/>
                <a:cs typeface="Calibri" pitchFamily="34" charset="0"/>
              </a:rPr>
              <a:t>Периферійним пристроям</a:t>
            </a:r>
            <a:r>
              <a:rPr lang="uk-UA" i="1" dirty="0" smtClean="0">
                <a:solidFill>
                  <a:schemeClr val="accent5">
                    <a:lumMod val="50000"/>
                  </a:schemeClr>
                </a:solidFill>
                <a:latin typeface="CentSchbkCyrill BT" pitchFamily="18" charset="-52"/>
                <a:cs typeface="Calibri" pitchFamily="34" charset="0"/>
              </a:rPr>
              <a:t>”? </a:t>
            </a:r>
            <a:r>
              <a:rPr lang="uk-UA" dirty="0" smtClean="0">
                <a:solidFill>
                  <a:schemeClr val="accent5">
                    <a:lumMod val="50000"/>
                  </a:schemeClr>
                </a:solidFill>
                <a:latin typeface="CentSchbkCyrill BT" pitchFamily="18" charset="-52"/>
                <a:cs typeface="Calibri" pitchFamily="34" charset="0"/>
              </a:rPr>
              <a:t>Перелічіть їх?</a:t>
            </a:r>
          </a:p>
          <a:p>
            <a:pPr>
              <a:buNone/>
            </a:pPr>
            <a:endParaRPr lang="uk-UA" dirty="0" smtClean="0">
              <a:solidFill>
                <a:schemeClr val="accent5">
                  <a:lumMod val="50000"/>
                </a:schemeClr>
              </a:solidFill>
              <a:latin typeface="CentSchbkCyrill BT" pitchFamily="18" charset="-52"/>
              <a:cs typeface="Calibri" pitchFamily="34" charset="0"/>
            </a:endParaRPr>
          </a:p>
          <a:p>
            <a:r>
              <a:rPr lang="uk-UA" dirty="0" smtClean="0">
                <a:solidFill>
                  <a:schemeClr val="accent5">
                    <a:lumMod val="50000"/>
                  </a:schemeClr>
                </a:solidFill>
                <a:latin typeface="CentSchbkCyrill BT" pitchFamily="18" charset="-52"/>
                <a:cs typeface="Calibri" pitchFamily="34" charset="0"/>
              </a:rPr>
              <a:t>Що таке мультимедійне обладнання? Які пристрої можна під</a:t>
            </a:r>
            <a:r>
              <a:rPr lang="en-US" dirty="0" smtClean="0">
                <a:solidFill>
                  <a:schemeClr val="accent5">
                    <a:lumMod val="50000"/>
                  </a:schemeClr>
                </a:solidFill>
                <a:latin typeface="CentSchbkCyrill BT" pitchFamily="18" charset="-52"/>
                <a:cs typeface="Calibri" pitchFamily="34" charset="0"/>
              </a:rPr>
              <a:t>’</a:t>
            </a:r>
            <a:r>
              <a:rPr lang="uk-UA" dirty="0" smtClean="0">
                <a:solidFill>
                  <a:schemeClr val="accent5">
                    <a:lumMod val="50000"/>
                  </a:schemeClr>
                </a:solidFill>
                <a:latin typeface="CentSchbkCyrill BT" pitchFamily="18" charset="-52"/>
                <a:cs typeface="Calibri" pitchFamily="34" charset="0"/>
              </a:rPr>
              <a:t>єднати до ПК?</a:t>
            </a:r>
          </a:p>
          <a:p>
            <a:pPr>
              <a:buNone/>
            </a:pPr>
            <a:endParaRPr lang="uk-UA" dirty="0" smtClean="0">
              <a:solidFill>
                <a:schemeClr val="accent5">
                  <a:lumMod val="50000"/>
                </a:schemeClr>
              </a:solidFill>
              <a:latin typeface="CentSchbkCyrill BT" pitchFamily="18" charset="-52"/>
              <a:cs typeface="Calibri" pitchFamily="34" charset="0"/>
            </a:endParaRPr>
          </a:p>
          <a:p>
            <a:r>
              <a:rPr lang="uk-UA" dirty="0" smtClean="0">
                <a:solidFill>
                  <a:schemeClr val="accent5">
                    <a:lumMod val="50000"/>
                  </a:schemeClr>
                </a:solidFill>
                <a:latin typeface="CentSchbkCyrill BT" pitchFamily="18" charset="-52"/>
                <a:cs typeface="Calibri" pitchFamily="34" charset="0"/>
              </a:rPr>
              <a:t>Які ви знаєте порти і роз</a:t>
            </a:r>
            <a:r>
              <a:rPr lang="en-US" dirty="0" smtClean="0">
                <a:solidFill>
                  <a:schemeClr val="accent5">
                    <a:lumMod val="50000"/>
                  </a:schemeClr>
                </a:solidFill>
                <a:latin typeface="CentSchbkCyrill BT" pitchFamily="18" charset="-52"/>
                <a:cs typeface="Calibri" pitchFamily="34" charset="0"/>
              </a:rPr>
              <a:t>’</a:t>
            </a:r>
            <a:r>
              <a:rPr lang="uk-UA" dirty="0" smtClean="0">
                <a:solidFill>
                  <a:schemeClr val="accent5">
                    <a:lumMod val="50000"/>
                  </a:schemeClr>
                </a:solidFill>
                <a:latin typeface="CentSchbkCyrill BT" pitchFamily="18" charset="-52"/>
                <a:cs typeface="Calibri" pitchFamily="34" charset="0"/>
              </a:rPr>
              <a:t>єми , які розташовані на задній панелі системного блоку?</a:t>
            </a:r>
          </a:p>
          <a:p>
            <a:pPr>
              <a:buNone/>
            </a:pPr>
            <a:endParaRPr lang="uk-UA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357290" y="142852"/>
            <a:ext cx="7181774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uk-UA" sz="2800" b="1" i="1" u="sng" dirty="0" smtClean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Опитування з попередньої теми:</a:t>
            </a:r>
          </a:p>
          <a:p>
            <a:pPr algn="ctr"/>
            <a:r>
              <a:rPr lang="uk-UA" sz="2400" b="1" dirty="0" smtClean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“</a:t>
            </a:r>
            <a:r>
              <a:rPr lang="uk-UA" sz="2800" b="1" dirty="0" smtClean="0">
                <a:latin typeface="Monotype Corsiva" pitchFamily="66" charset="0"/>
                <a:cs typeface="Times New Roman" pitchFamily="18" charset="0"/>
              </a:rPr>
              <a:t>Підключення периферійних пристроїв до ПК. </a:t>
            </a:r>
          </a:p>
          <a:p>
            <a:pPr algn="ctr"/>
            <a:r>
              <a:rPr lang="uk-UA" sz="2800" b="1" dirty="0" smtClean="0">
                <a:latin typeface="Monotype Corsiva" pitchFamily="66" charset="0"/>
                <a:cs typeface="Times New Roman" pitchFamily="18" charset="0"/>
              </a:rPr>
              <a:t>Підключення мультимедійного обладнання до ПК ”</a:t>
            </a:r>
            <a:endParaRPr lang="uk-UA" sz="2800" b="1" dirty="0">
              <a:latin typeface="Monotype Corsiva" pitchFamily="66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28596" y="214290"/>
            <a:ext cx="828680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b="1" dirty="0" smtClean="0"/>
              <a:t>	</a:t>
            </a:r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Материнські плати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 - це комплекс різних пристроїв, що підтримує роботу системи в цілому. Плата являє собою електронний пристрій, виконаний зі скловолокна, електронні компоненти якого пов'язані між собою металевими доріжками. Хоча загальна кількість додаткових функціональних можливостей системної плати розрізняється залежно від виробника і моделі, вона є ядром, що зв'язує основні компоненти комп'ютера. </a:t>
            </a:r>
            <a:endParaRPr lang="uk-UA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0" name="Picture 2" descr="Що таке материнська плата?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14876" y="3286124"/>
            <a:ext cx="3886523" cy="25003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Прямоугольник 5"/>
          <p:cNvSpPr/>
          <p:nvPr/>
        </p:nvSpPr>
        <p:spPr>
          <a:xfrm>
            <a:off x="3857620" y="6000768"/>
            <a:ext cx="45480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 </a:t>
            </a:r>
            <a:r>
              <a:rPr lang="uk-UA" sz="1600" b="1" dirty="0" smtClean="0"/>
              <a:t>Материнська плата </a:t>
            </a:r>
            <a:r>
              <a:rPr lang="en-US" sz="1600" b="1" dirty="0" smtClean="0"/>
              <a:t>GIGABYTE G1.Assassin</a:t>
            </a:r>
            <a:endParaRPr lang="en-US" sz="1600" b="1" dirty="0"/>
          </a:p>
        </p:txBody>
      </p:sp>
      <p:pic>
        <p:nvPicPr>
          <p:cNvPr id="2052" name="Picture 4" descr="Материнська плата Intel D945GTP,D845PLM i945G, s77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0034" y="2500306"/>
            <a:ext cx="3744966" cy="22235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Прямоугольник 8"/>
          <p:cNvSpPr/>
          <p:nvPr/>
        </p:nvSpPr>
        <p:spPr>
          <a:xfrm>
            <a:off x="142844" y="4714884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uk-UA" sz="1400" b="1" dirty="0" smtClean="0"/>
              <a:t>Материнська плата </a:t>
            </a:r>
            <a:r>
              <a:rPr lang="en-US" sz="1400" b="1" dirty="0" smtClean="0"/>
              <a:t>Intel D945GTP,D845PLM i945G, s775</a:t>
            </a:r>
            <a:endParaRPr lang="uk-UA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85720" y="214290"/>
            <a:ext cx="864399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        	  Одним з найважливіших елементів комп'ютера є системна, вона ж відома як материнська плата. Ця текстолитовая пластина з припаяними до неї мікросхемами і роз'ємами виконує складальну функцію, об'єднуючи всі інші елементи комп'ютера.     	Без материнської плати не зібрати ні комп'ютер, ні смартфон, ні будь-який інший складний пристрій. Вона — основа всього. Тому дуже важливо при зборі комп'ютера враховувати пропускну здатність шини системної плати.</a:t>
            </a:r>
            <a:endParaRPr lang="uk-UA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Головні елементи материнської плати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85918" y="2428868"/>
            <a:ext cx="6858048" cy="428628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28596" y="142852"/>
            <a:ext cx="85725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	Системна (материнська) плата з'єднує всі найважливіші елементи комп'ютера. 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Завдяки їй організовуються всі складні процеси і виконуються завдання. Навіть комп'ютерні миша і клавіатура працюють так, як вони працюють тому, що обмінюються інформацією з іншими пристроями через системну плату. </a:t>
            </a:r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Працездатність всього комп'ютера залежить від неї. 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Та й швидкість — теж. Тому дуже важливо при зборі комп'ютера враховувати пропускну здатність шини системної плати.</a:t>
            </a:r>
            <a:endParaRPr lang="uk-UA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8434" name="Picture 2" descr="Материнська плата. Призначення материнської плати - презентация онлайн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00298" y="2143116"/>
            <a:ext cx="5895948" cy="4416203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642910" y="357166"/>
            <a:ext cx="79296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	Материнка відповідає за взаємодію всього заліза збірці: від процесора, операційне забезпечення і накопичувачів до всіляких периферійних пристроїв.</a:t>
            </a:r>
            <a:endParaRPr lang="uk-UA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2664" t="34725" r="42290" b="11609"/>
          <a:stretch>
            <a:fillRect/>
          </a:stretch>
        </p:blipFill>
        <p:spPr bwMode="auto">
          <a:xfrm>
            <a:off x="214282" y="1142984"/>
            <a:ext cx="5572164" cy="30557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/>
          <a:srcRect l="9735" t="36185" r="10618" b="13470"/>
          <a:stretch>
            <a:fillRect/>
          </a:stretch>
        </p:blipFill>
        <p:spPr bwMode="auto">
          <a:xfrm>
            <a:off x="3214678" y="3786190"/>
            <a:ext cx="5658210" cy="292893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28596" y="214290"/>
            <a:ext cx="835824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b="1" i="1" dirty="0" smtClean="0">
                <a:latin typeface="Times New Roman" pitchFamily="18" charset="0"/>
                <a:cs typeface="Times New Roman" pitchFamily="18" charset="0"/>
              </a:rPr>
              <a:t>Головні елементи материнської плати:</a:t>
            </a:r>
          </a:p>
          <a:p>
            <a:pPr>
              <a:buFont typeface="Wingdings" pitchFamily="2" charset="2"/>
              <a:buChar char="ü"/>
            </a:pPr>
            <a:r>
              <a:rPr lang="uk-UA" b="1" i="1" dirty="0" smtClean="0">
                <a:latin typeface="Times New Roman" pitchFamily="18" charset="0"/>
                <a:cs typeface="Times New Roman" pitchFamily="18" charset="0"/>
              </a:rPr>
              <a:t>Чіпсет.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   Набір мікросхем, сполучний компонент для інших елементів.</a:t>
            </a:r>
          </a:p>
          <a:p>
            <a:endParaRPr lang="uk-UA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lang="uk-UA" b="1" i="1" dirty="0" smtClean="0">
                <a:latin typeface="Times New Roman" pitchFamily="18" charset="0"/>
                <a:cs typeface="Times New Roman" pitchFamily="18" charset="0"/>
              </a:rPr>
              <a:t>Північний міст.</a:t>
            </a:r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Поєднує процесор з іншими компонентами.</a:t>
            </a:r>
          </a:p>
          <a:p>
            <a:endParaRPr lang="uk-UA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lang="ru-RU" b="1" i="1" dirty="0" smtClean="0">
                <a:latin typeface="Times New Roman" pitchFamily="18" charset="0"/>
                <a:cs typeface="Times New Roman" pitchFamily="18" charset="0"/>
              </a:rPr>
              <a:t>Південний міст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.  Підключає компоненти, яким не потрібна висока швидкість.</a:t>
            </a:r>
          </a:p>
          <a:p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lang="ru-RU" b="1" i="1" dirty="0" smtClean="0">
                <a:latin typeface="Times New Roman" pitchFamily="18" charset="0"/>
                <a:cs typeface="Times New Roman" pitchFamily="18" charset="0"/>
              </a:rPr>
              <a:t>BIOS.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 Набір мікросхем постійної памяті, розташованих на материнській платі.</a:t>
            </a:r>
            <a:endParaRPr lang="uk-UA" dirty="0"/>
          </a:p>
        </p:txBody>
      </p:sp>
      <p:pic>
        <p:nvPicPr>
          <p:cNvPr id="8" name="Picture 2" descr="Материнська плата. Призначення материнської плати - презентация онлайн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868" y="2696970"/>
            <a:ext cx="5110130" cy="382760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28596" y="428604"/>
            <a:ext cx="81439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uk-UA" dirty="0" smtClean="0"/>
          </a:p>
          <a:p>
            <a:pPr algn="just"/>
            <a:r>
              <a:rPr lang="uk-UA" b="1" dirty="0" smtClean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Chipset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комплект мікросхем, відомих як мости, північний і південний. Перший контролює взаємодію материнки з оперативний,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GPU </a:t>
            </a:r>
            <a:r>
              <a:rPr lang="uk-UA" dirty="0" smtClean="0">
                <a:latin typeface="Times New Roman" pitchFamily="18" charset="0"/>
                <a:cs typeface="Times New Roman" pitchFamily="18" charset="0"/>
              </a:rPr>
              <a:t>і ЦП, регулюючи швидкість їх роботи. Він також виконує функцію сполучної ланки з другим мостом, який відповідає за енергозбереження, БІОС, аудіочіп, годинник і інтерфейси для з'єднання з інтернетом, носіями інформації, дисководами.</a:t>
            </a:r>
          </a:p>
          <a:p>
            <a:r>
              <a:rPr lang="uk-UA" dirty="0" smtClean="0"/>
              <a:t/>
            </a:r>
            <a:br>
              <a:rPr lang="uk-UA" dirty="0" smtClean="0"/>
            </a:br>
            <a:endParaRPr lang="uk-UA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/>
          <a:srcRect l="7385" t="26257" r="10460" b="13024"/>
          <a:stretch>
            <a:fillRect/>
          </a:stretch>
        </p:blipFill>
        <p:spPr bwMode="auto">
          <a:xfrm>
            <a:off x="357158" y="2643182"/>
            <a:ext cx="8518498" cy="321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00034" y="285728"/>
            <a:ext cx="81439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uk-UA" sz="2000" b="1" dirty="0" smtClean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uk-UA" sz="2000" b="1" dirty="0" err="1" smtClean="0">
                <a:latin typeface="Times New Roman" pitchFamily="18" charset="0"/>
                <a:cs typeface="Times New Roman" pitchFamily="18" charset="0"/>
              </a:rPr>
              <a:t>Сокет</a:t>
            </a:r>
            <a:r>
              <a:rPr lang="uk-UA" sz="2000" dirty="0" smtClean="0">
                <a:latin typeface="Times New Roman" pitchFamily="18" charset="0"/>
                <a:cs typeface="Times New Roman" pitchFamily="18" charset="0"/>
              </a:rPr>
              <a:t> гніздо під процесор. Підбираючи материнську плату і ЦП, потрібно уважно вивчити їх специфікації. Версії слотів обох девайсів повинні бути однаковими, інакше поставити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CPU </a:t>
            </a:r>
            <a:r>
              <a:rPr lang="uk-UA" sz="2000" dirty="0" smtClean="0">
                <a:latin typeface="Times New Roman" pitchFamily="18" charset="0"/>
                <a:cs typeface="Times New Roman" pitchFamily="18" charset="0"/>
              </a:rPr>
              <a:t>на материнку не вийде.</a:t>
            </a:r>
            <a:endParaRPr lang="uk-UA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Рисунок 2"/>
          <p:cNvPicPr/>
          <p:nvPr/>
        </p:nvPicPr>
        <p:blipFill>
          <a:blip r:embed="rId2"/>
          <a:srcRect l="28943" t="42424" r="60187" b="38636"/>
          <a:stretch>
            <a:fillRect/>
          </a:stretch>
        </p:blipFill>
        <p:spPr bwMode="auto">
          <a:xfrm>
            <a:off x="6715140" y="1285860"/>
            <a:ext cx="2071702" cy="22223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Прямоугольник 4"/>
          <p:cNvSpPr/>
          <p:nvPr/>
        </p:nvSpPr>
        <p:spPr>
          <a:xfrm>
            <a:off x="4000496" y="3286124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uk-UA" b="1" dirty="0" smtClean="0"/>
              <a:t>Процесор </a:t>
            </a:r>
            <a:r>
              <a:rPr lang="en-US" b="1" dirty="0" smtClean="0"/>
              <a:t>HP DL360 Gen10 Xeon-S 4110 Kit (860653-B21)</a:t>
            </a:r>
            <a:endParaRPr lang="en-US" b="1" dirty="0"/>
          </a:p>
        </p:txBody>
      </p:sp>
      <p:pic>
        <p:nvPicPr>
          <p:cNvPr id="3074" name="Picture 2" descr="порты материнской платы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71670" y="4000504"/>
            <a:ext cx="6572250" cy="25050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ткрытая">
  <a:themeElements>
    <a:clrScheme name="Открытая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Открытая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Открытая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516</TotalTime>
  <Words>410</Words>
  <PresentationFormat>Экран (4:3)</PresentationFormat>
  <Paragraphs>70</Paragraphs>
  <Slides>18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19" baseType="lpstr">
      <vt:lpstr>Открытая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PC02</dc:creator>
  <cp:lastModifiedBy>PC02</cp:lastModifiedBy>
  <cp:revision>56</cp:revision>
  <dcterms:created xsi:type="dcterms:W3CDTF">2023-10-10T06:20:04Z</dcterms:created>
  <dcterms:modified xsi:type="dcterms:W3CDTF">2023-10-13T06:55:49Z</dcterms:modified>
</cp:coreProperties>
</file>

<file path=docProps/thumbnail.jpeg>
</file>